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2" r:id="rId6"/>
    <p:sldId id="265" r:id="rId7"/>
    <p:sldId id="263" r:id="rId8"/>
    <p:sldId id="264" r:id="rId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AD339F-56CE-4B27-AF26-0C81B7CA0497}" v="2222" dt="2026-02-05T22:50:46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26" autoAdjust="0"/>
  </p:normalViewPr>
  <p:slideViewPr>
    <p:cSldViewPr snapToGrid="0">
      <p:cViewPr>
        <p:scale>
          <a:sx n="78" d="100"/>
          <a:sy n="78" d="100"/>
        </p:scale>
        <p:origin x="806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2-05T22:01:02.6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12118 4800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3CBEF-D7BD-4E58-8893-30DA93E10C50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BE304-90C6-45FA-978D-C5B119CB313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04903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Resumo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Construir um site para uma psicóloga envolve planeamento cuidadoso, desde a escolha do domínio até a manutenção contínua. Com um design atraente, conteúdo relevante e funcionalidades úteis, o site pode se tornar uma poderosa ferramenta para atrair e reter clientes.</a:t>
            </a:r>
            <a:endParaRPr kumimoji="0" lang="pt-PT" altLang="pt-PT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BE304-90C6-45FA-978D-C5B119CB3138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162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AEFB7-47FE-F1D8-5F9F-6C7B2AFB76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A0DAD7-4704-9D22-9930-DF421095F1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7D5A7-8421-FBAB-3095-0B020319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4B00-C651-41AA-8B5B-1109D7D04F0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07F16-83FB-0DD3-177D-BB151ABB2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8BB11-3C19-768E-0D60-AE799080D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B00-315C-4507-8A84-4F93DC8C2D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2921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71941-8EAB-B0C3-AA7F-4A6095B77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72D47-5C3A-0EA5-343F-9E1E4E97D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5AFC-6802-AA34-70AF-95D2DD5F4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4B00-C651-41AA-8B5B-1109D7D04F0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CA5CB-877E-EBE9-7CB1-B33AE2BAE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72F80-91EF-4621-5ECF-F24EED24E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B00-315C-4507-8A84-4F93DC8C2D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7960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5F11-000C-FF8F-382D-EC00BC50D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84C824-C5AA-E412-B7EF-640A46F63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A357A-FBE7-1451-2E99-A7EC3A6FD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4B00-C651-41AA-8B5B-1109D7D04F0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F679D-FE02-8896-B50A-7A62CC84B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9076D-D0B5-5217-F0B8-159CC7586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B00-315C-4507-8A84-4F93DC8C2D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6950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84238-B9A5-9397-4819-21F241A6D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4406-BD68-7B0E-8C69-E53DF342B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5DACBA-BC16-9C7A-8FE5-3F7D2D29A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FF096F-17E0-22FE-67D7-FAE955B98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4B00-C651-41AA-8B5B-1109D7D04F0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3EAB4-3720-D156-7F65-ACD502999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0A89AA-4954-655C-A2A1-465F4B57F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B00-315C-4507-8A84-4F93DC8C2D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327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2A79F-8BC0-6429-786A-64B74B5B5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1F3E3-FB5D-2104-D1AD-52A6A6375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B47BF-B93B-8D12-8334-7231BC7DE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25C9FE-376B-31E2-12F6-3632BA269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224C63-F58C-11E0-E65D-E02D76F253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BA32D5-C676-6784-5491-A25F1FA11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4B00-C651-41AA-8B5B-1109D7D04F0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4CB15E-705C-B3B0-4E2C-2AD7BE217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F1CB56-115B-7C8C-50C4-3AE10B3C5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B00-315C-4507-8A84-4F93DC8C2D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1318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DFD3E-BB85-BAEF-39FA-61125B1D8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70B3BB-9C8C-9EE4-68D6-508BBF08B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4B00-C651-41AA-8B5B-1109D7D04F0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FDAA8B-286C-98A8-2434-AB476E91D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98E03C-32E0-1A1C-98A5-1FE5D83AC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B00-315C-4507-8A84-4F93DC8C2D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489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41F32A-BEA1-F963-D14B-43BF9B97B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4B00-C651-41AA-8B5B-1109D7D04F0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47AAE-8168-B41C-8B19-49058BF9D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C5BB32-5E91-328A-9081-1CDED79AB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B00-315C-4507-8A84-4F93DC8C2D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592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2F8D0-90EE-A828-7E81-E0586A4E8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78741-6171-567A-75D7-5BA0526B4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352C9-D2A4-5B72-2495-3198CF520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3146E1-1A1E-1143-5500-DB9295C2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4B00-C651-41AA-8B5B-1109D7D04F0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71237-7FDB-DCF7-07B7-16789E620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F16678-F79F-52FF-63C7-1832AC69C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B00-315C-4507-8A84-4F93DC8C2D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9135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9AA33-816B-DC81-FDBB-E40659A01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12B7CA-74A7-EC8D-C17A-05D20EDF17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B3EB8-A920-C118-FAEB-072CCEEEA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776C8-7DEF-58A2-51E2-EE414A46D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4B00-C651-41AA-8B5B-1109D7D04F0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9352A7-40C9-4A58-1A01-54744F7B8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68748F-449A-57CC-3E45-B5CE2AE73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B00-315C-4507-8A84-4F93DC8C2D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40868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5DA87-CE4E-AB17-B023-51E7E783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B83051-8481-B5C8-C1FF-A38920E6A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DB5AD-43C4-9C6C-8C21-4505A7763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4B00-C651-41AA-8B5B-1109D7D04F0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6DB28-61D9-C288-C799-E00AA54A5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FAD79-72ED-6B3F-D057-7388969CE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B00-315C-4507-8A84-4F93DC8C2D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8505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3610C9-6225-97ED-90FC-235A3C8C2F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159415-2604-6E5D-41EF-B72038806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4D9E1-0045-B40E-BF7C-6E0E6EF4E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4B00-C651-41AA-8B5B-1109D7D04F0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AF0C6-E3F3-B3BB-F2E3-FA433A7E3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4ECBA-5D4B-F73E-A15B-85511E782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B00-315C-4507-8A84-4F93DC8C2D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7387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568C8D-502E-D0C1-BBB7-B8765E246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82E01-AE68-F8DF-AA97-AB19D8392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04847-FE77-603D-80CD-C7C5829660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34B00-C651-41AA-8B5B-1109D7D04F0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439CF-5102-C915-DF85-F89BB6415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34060-E36B-C2D0-2AE0-EC1A90B6A5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A6B00-315C-4507-8A84-4F93DC8C2D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19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topretorestaurante.com" TargetMode="External"/><Relationship Id="rId2" Type="http://schemas.openxmlformats.org/officeDocument/2006/relationships/hyperlink" Target="http://www.gatopretorestaurant.pt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gatopretoff.p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atopretoff.raphaff.eu/temas/restoran-1.0.0/" TargetMode="External"/><Relationship Id="rId2" Type="http://schemas.openxmlformats.org/officeDocument/2006/relationships/hyperlink" Target="https://gatopretoff.raphaff.eu/temas/Koppee-1.0.0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customXml" Target="../ink/ink1.xml"/><Relationship Id="rId4" Type="http://schemas.openxmlformats.org/officeDocument/2006/relationships/hyperlink" Target="https://fonts.google.com/?query=cat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lose-up of a computer&#10;&#10;Description automatically generated">
            <a:extLst>
              <a:ext uri="{FF2B5EF4-FFF2-40B4-BE49-F238E27FC236}">
                <a16:creationId xmlns:a16="http://schemas.microsoft.com/office/drawing/2014/main" id="{F70F3C0C-C5C3-21FD-023A-383142CAA4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9" b="568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847A7D9-57FB-96B6-BD5E-A06C8C6CA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pt-PT" b="1" dirty="0">
                <a:solidFill>
                  <a:srgbClr val="FFFFFF"/>
                </a:solidFill>
              </a:rPr>
              <a:t>Website </a:t>
            </a:r>
            <a:br>
              <a:rPr lang="pt-PT" dirty="0">
                <a:solidFill>
                  <a:srgbClr val="FFFFFF"/>
                </a:solidFill>
              </a:rPr>
            </a:br>
            <a:r>
              <a:rPr lang="pt-PT" b="1" dirty="0">
                <a:solidFill>
                  <a:srgbClr val="FFFFFF"/>
                </a:solidFill>
              </a:rPr>
              <a:t>Restaurante Gato Preto</a:t>
            </a:r>
            <a:endParaRPr lang="pt-PT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4A7978-78D6-6A3A-6FC2-6309267DF2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64208"/>
            <a:ext cx="9144000" cy="10983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PT" dirty="0">
                <a:solidFill>
                  <a:srgbClr val="FFFFFF"/>
                </a:solidFill>
              </a:rPr>
              <a:t>Reunião Kick Off </a:t>
            </a:r>
          </a:p>
          <a:p>
            <a:r>
              <a:rPr lang="pt-PT" dirty="0">
                <a:solidFill>
                  <a:srgbClr val="FFFFFF"/>
                </a:solidFill>
              </a:rPr>
              <a:t>2026</a:t>
            </a:r>
            <a:endParaRPr lang="pt-PT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9C58ADB3-3B8D-2BC9-A8CE-8D69887FD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98B643-1138-467B-7F8C-DEA468FAD16C}"/>
              </a:ext>
            </a:extLst>
          </p:cNvPr>
          <p:cNvCxnSpPr/>
          <p:nvPr/>
        </p:nvCxnSpPr>
        <p:spPr>
          <a:xfrm>
            <a:off x="5070759" y="4170218"/>
            <a:ext cx="203661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126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mputer&#10;&#10;Description automatically generated">
            <a:extLst>
              <a:ext uri="{FF2B5EF4-FFF2-40B4-BE49-F238E27FC236}">
                <a16:creationId xmlns:a16="http://schemas.microsoft.com/office/drawing/2014/main" id="{5EB63C5B-2170-5892-6AF1-EF59F66EA3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9" b="568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B444F1-6C9A-5EE7-52E7-3F4192F3746B}"/>
              </a:ext>
            </a:extLst>
          </p:cNvPr>
          <p:cNvSpPr txBox="1"/>
          <p:nvPr/>
        </p:nvSpPr>
        <p:spPr>
          <a:xfrm>
            <a:off x="1468582" y="4533037"/>
            <a:ext cx="10460182" cy="16312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altLang="pt-PT" sz="2000" b="1" i="0" u="none" strike="noStrike" cap="none" normalizeH="0" baseline="0" dirty="0">
                <a:ln>
                  <a:noFill/>
                </a:ln>
                <a:effectLst/>
                <a:latin typeface="Arial"/>
                <a:cs typeface="Arial"/>
              </a:rPr>
              <a:t>Construir um site para </a:t>
            </a:r>
            <a:r>
              <a:rPr lang="pt-PT" altLang="pt-PT" sz="2000" b="1" dirty="0">
                <a:latin typeface="Arial"/>
                <a:cs typeface="Arial"/>
              </a:rPr>
              <a:t>um Restaurante </a:t>
            </a:r>
            <a:r>
              <a:rPr kumimoji="0" lang="pt-PT" altLang="pt-PT" sz="2000" b="1" i="0" u="none" strike="noStrike" cap="none" normalizeH="0" baseline="0" dirty="0">
                <a:ln>
                  <a:noFill/>
                </a:ln>
                <a:effectLst/>
                <a:latin typeface="Arial"/>
                <a:cs typeface="Arial"/>
              </a:rPr>
              <a:t>envolve um planeamento cuidadoso, desde a escolha do domínio até à manutenção contínua do site.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 um design atraente, conteúdo relevante e funcionalidades úteis, o site pode se tornar uma poderosa ferramenta para atrair e reter clientes.</a:t>
            </a:r>
            <a:endParaRPr kumimoji="0" lang="pt-PT" altLang="pt-PT" sz="5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52C1D1-05C7-9896-59A8-E6DE15EC9DFB}"/>
              </a:ext>
            </a:extLst>
          </p:cNvPr>
          <p:cNvCxnSpPr/>
          <p:nvPr/>
        </p:nvCxnSpPr>
        <p:spPr>
          <a:xfrm>
            <a:off x="9767454" y="4322618"/>
            <a:ext cx="203661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141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mputer&#10;&#10;Description automatically generated">
            <a:extLst>
              <a:ext uri="{FF2B5EF4-FFF2-40B4-BE49-F238E27FC236}">
                <a16:creationId xmlns:a16="http://schemas.microsoft.com/office/drawing/2014/main" id="{5EB63C5B-2170-5892-6AF1-EF59F66EA3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9" b="568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F7E9DA7-BAC7-2CA3-C586-5B826DC31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90" y="1248180"/>
            <a:ext cx="6248400" cy="5137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Definição de Objetivos e Público-Alvo</a:t>
            </a:r>
          </a:p>
          <a:p>
            <a:pPr marL="228600" marR="0" lvl="0" indent="-228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Escolha do Domínio e Hospedagem</a:t>
            </a:r>
          </a:p>
          <a:p>
            <a:pPr marL="228600" marR="0" lvl="0" indent="-228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Plataforma de Construção do Site</a:t>
            </a:r>
          </a:p>
          <a:p>
            <a:pPr marL="228600" marR="0" lvl="0" indent="-228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Design, Estrutura e Conteúdo</a:t>
            </a:r>
          </a:p>
          <a:p>
            <a:pPr marL="228600" marR="0" lvl="0" indent="-228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Funcionalidades Adicionais</a:t>
            </a:r>
          </a:p>
          <a:p>
            <a:pPr marL="228600" marR="0" lvl="0" indent="-228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Desenvolvimento</a:t>
            </a:r>
          </a:p>
          <a:p>
            <a:pPr marL="228600" marR="0" lvl="0" indent="-228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Testes e Lançamento</a:t>
            </a:r>
          </a:p>
          <a:p>
            <a:pPr marL="228600" marR="0" lvl="0" indent="-228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Manutenção e Atualizações</a:t>
            </a:r>
          </a:p>
          <a:p>
            <a:pPr marL="228600" marR="0" lvl="0" indent="-228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Marketing e Crescimento</a:t>
            </a:r>
          </a:p>
          <a:p>
            <a:pPr marL="228600" marR="0" lvl="0" indent="-228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pt-PT" alt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pt-PT" altLang="pt-PT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0D7255E-1E81-2130-F319-E25C99D3B661}"/>
              </a:ext>
            </a:extLst>
          </p:cNvPr>
          <p:cNvCxnSpPr/>
          <p:nvPr/>
        </p:nvCxnSpPr>
        <p:spPr>
          <a:xfrm>
            <a:off x="429490" y="900545"/>
            <a:ext cx="203661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943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7E9DA7-BAC7-2CA3-C586-5B826DC31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13" y="53043"/>
            <a:ext cx="12014574" cy="597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Definição de Objetivos e Público-Alvo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Objetivos do Site: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lang="pt-PT" altLang="pt-PT" sz="1600" dirty="0">
                <a:latin typeface="+mj-lt"/>
              </a:rPr>
              <a:t>Apresentar o Menu e o Espaço, Expandir a visibilidade</a:t>
            </a:r>
            <a:endParaRPr lang="pt-PT" altLang="pt-PT" sz="1600" dirty="0">
              <a:latin typeface="+mj-lt"/>
              <a:ea typeface="Calibri Light"/>
              <a:cs typeface="Calibri Light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Informações sobre serviços (Ex: </a:t>
            </a:r>
            <a:r>
              <a:rPr lang="pt-PT" altLang="pt-PT" sz="1600" dirty="0">
                <a:latin typeface="+mj-lt"/>
              </a:rPr>
              <a:t>horários, preços, conceito do restaurante, apresentar a equipa e o espaço de trabalho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; </a:t>
            </a:r>
            <a:r>
              <a:rPr lang="pt-PT" altLang="pt-PT" sz="1600" dirty="0">
                <a:latin typeface="+mj-lt"/>
              </a:rPr>
              <a:t>obter </a:t>
            </a:r>
            <a:r>
              <a:rPr lang="pt-PT" altLang="pt-PT" sz="1600" dirty="0" err="1">
                <a:latin typeface="+mj-lt"/>
              </a:rPr>
              <a:t>feeeback</a:t>
            </a:r>
            <a:r>
              <a:rPr lang="pt-PT" altLang="pt-PT" sz="1600" dirty="0">
                <a:latin typeface="+mj-lt"/>
              </a:rPr>
              <a:t>? Criar um laço de amizade? Dar a conhecer a gastronomia da região? )</a:t>
            </a:r>
            <a:endParaRPr lang="pt-PT" altLang="pt-PT" sz="1600" dirty="0">
              <a:latin typeface="+mj-lt"/>
              <a:ea typeface="Calibri Light"/>
              <a:cs typeface="Calibri Light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lang="pt-PT" altLang="pt-PT" sz="1600" dirty="0">
                <a:latin typeface="+mj-lt"/>
              </a:rPr>
              <a:t>Um Blog (com entradas dos eventos passados, receitas da casa)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1600" dirty="0">
                <a:latin typeface="+mj-lt"/>
              </a:rPr>
              <a:t> Reservas no local? Ligar com plataformas de entregas? 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PT" altLang="pt-P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Outro?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Público-Alvo:</a:t>
            </a:r>
            <a:r>
              <a:rPr lang="pt-PT" altLang="pt-PT" sz="1600" b="1" dirty="0">
                <a:latin typeface="+mj-lt"/>
              </a:rPr>
              <a:t> </a:t>
            </a:r>
            <a:r>
              <a:rPr lang="pt-PT" altLang="pt-PT" sz="1600" dirty="0">
                <a:latin typeface="+mj-lt"/>
              </a:rPr>
              <a:t> população local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, </a:t>
            </a:r>
            <a:r>
              <a:rPr lang="pt-PT" altLang="pt-PT" sz="1600" dirty="0">
                <a:latin typeface="+mj-lt"/>
              </a:rPr>
              <a:t>turistas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, </a:t>
            </a:r>
            <a:r>
              <a:rPr lang="pt-PT" altLang="pt-PT" sz="1600" dirty="0">
                <a:latin typeface="+mj-lt"/>
              </a:rPr>
              <a:t>corporações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, </a:t>
            </a:r>
            <a:r>
              <a:rPr lang="pt-PT" altLang="pt-PT" sz="1600" dirty="0">
                <a:latin typeface="+mj-lt"/>
              </a:rPr>
              <a:t>eventos de empresas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, etc. (Nota: esta aspeto deve refletir-se no conteúdo e escolha de imagens)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2. Escolha do Domínio e Hospedagem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Domínio: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Escolha um nome de domínio que seja fácil de lembrar e relevante (</a:t>
            </a: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proposta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: </a:t>
            </a:r>
            <a:r>
              <a:rPr kumimoji="0" lang="pt-PT" altLang="pt-PT" sz="1600" b="0" i="0" strike="noStrike" cap="none" normalizeH="0" baseline="0" dirty="0">
                <a:ln>
                  <a:noFill/>
                </a:ln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pt-PT" altLang="pt-PT" sz="1600" dirty="0"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.gatopretorestaurante.pt</a:t>
            </a:r>
            <a:r>
              <a:rPr lang="pt-PT" altLang="pt-PT" sz="1600" dirty="0">
                <a:latin typeface="+mj-lt"/>
              </a:rPr>
              <a:t> 11.87 ; </a:t>
            </a:r>
            <a:r>
              <a:rPr lang="pt-PT" altLang="pt-PT" sz="1600" dirty="0"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www.gatopretorestaurant.com</a:t>
            </a:r>
            <a:r>
              <a:rPr lang="pt-PT" altLang="pt-PT" sz="1600" dirty="0">
                <a:latin typeface="+mj-lt"/>
              </a:rPr>
              <a:t> 10.88 , </a:t>
            </a:r>
            <a:r>
              <a:rPr lang="pt-PT" sz="1600" dirty="0"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gatopretoff.pt</a:t>
            </a:r>
            <a:r>
              <a:rPr lang="pt-PT" altLang="pt-PT" sz="1600" b="1" dirty="0">
                <a:latin typeface="Calibri Light"/>
                <a:ea typeface="Calibri Light"/>
                <a:cs typeface="Calibri Light"/>
              </a:rPr>
              <a:t> </a:t>
            </a:r>
            <a:r>
              <a:rPr lang="pt-PT" altLang="pt-PT" sz="1600" b="1" dirty="0">
                <a:latin typeface="+mj-lt"/>
              </a:rPr>
              <a:t>preço</a:t>
            </a:r>
            <a:r>
              <a:rPr lang="pt-PT" altLang="pt-PT" sz="1600" dirty="0">
                <a:latin typeface="+mj-lt"/>
              </a:rPr>
              <a:t>: ~11€  por ano;</a:t>
            </a:r>
            <a:endParaRPr lang="pt-PT" altLang="pt-PT" sz="1600" b="1" i="0" u="none" strike="noStrike" cap="none" normalizeH="0" baseline="3000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Hospedagem: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incluída no desenvolvimento do projeto (</a:t>
            </a:r>
            <a:r>
              <a:rPr kumimoji="0" lang="pt-PT" altLang="pt-PT" sz="1600" b="1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Hostinger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– 3 anos, a cargo do </a:t>
            </a:r>
            <a:r>
              <a:rPr lang="pt-PT" altLang="pt-PT" sz="1600" dirty="0">
                <a:latin typeface="+mj-lt"/>
              </a:rPr>
              <a:t>Web designer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, acesso ao seu website incluído 24/7).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3. Plataforma de Construção do Site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CMS (Sistema de Gerenciamento de Conteúdo):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lang="pt-PT" altLang="pt-PT" sz="1600" dirty="0" err="1">
                <a:latin typeface="+mj-lt"/>
              </a:rPr>
              <a:t>Wordpress</a:t>
            </a:r>
            <a:r>
              <a:rPr lang="pt-PT" altLang="pt-PT" sz="1600" dirty="0">
                <a:latin typeface="+mj-lt"/>
              </a:rPr>
              <a:t> 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é uma opção popular devido à sua flexibilidade e facilidade de uso.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Alternativas:</a:t>
            </a:r>
            <a:r>
              <a:rPr lang="pt-PT" altLang="pt-PT" sz="1600" dirty="0">
                <a:latin typeface="+mj-lt"/>
              </a:rPr>
              <a:t> </a:t>
            </a:r>
            <a:r>
              <a:rPr lang="pt-PT" altLang="pt-PT" sz="1600" dirty="0" err="1">
                <a:latin typeface="+mj-lt"/>
              </a:rPr>
              <a:t>Drupal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lang="pt-PT" altLang="pt-PT" sz="1600" dirty="0">
                <a:latin typeface="+mj-lt"/>
              </a:rPr>
              <a:t>ou sem CMS - páginas fixas .html ( com </a:t>
            </a:r>
            <a:r>
              <a:rPr lang="pt-PT" altLang="pt-PT" sz="1600" dirty="0" err="1">
                <a:latin typeface="+mj-lt"/>
              </a:rPr>
              <a:t>url</a:t>
            </a:r>
            <a:r>
              <a:rPr lang="pt-PT" altLang="pt-PT" sz="1600" dirty="0">
                <a:latin typeface="+mj-lt"/>
              </a:rPr>
              <a:t> </a:t>
            </a:r>
            <a:r>
              <a:rPr lang="pt-PT" altLang="pt-PT" sz="1600" dirty="0" err="1">
                <a:latin typeface="+mj-lt"/>
              </a:rPr>
              <a:t>rewrite</a:t>
            </a:r>
            <a:r>
              <a:rPr lang="pt-PT" altLang="pt-PT" sz="1600" dirty="0">
                <a:latin typeface="+mj-lt"/>
              </a:rPr>
              <a:t> - para modificar endereço ) (mesmo nível de exigência)</a:t>
            </a:r>
            <a:endParaRPr kumimoji="0" lang="pt-PT" altLang="pt-PT" sz="1600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C1E39B9-A4E8-E835-FDCE-F3C232A0C4C9}"/>
              </a:ext>
            </a:extLst>
          </p:cNvPr>
          <p:cNvCxnSpPr/>
          <p:nvPr/>
        </p:nvCxnSpPr>
        <p:spPr>
          <a:xfrm>
            <a:off x="88713" y="274889"/>
            <a:ext cx="203661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625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7E9DA7-BAC7-2CA3-C586-5B826DC31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25" y="330399"/>
            <a:ext cx="11599957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4. Design, Estrutura e Conteúdo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Tema/</a:t>
            </a:r>
            <a:r>
              <a:rPr kumimoji="0" lang="pt-PT" altLang="pt-PT" sz="1600" b="1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Template</a:t>
            </a: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Escolha um modelo visual </a:t>
            </a:r>
            <a:r>
              <a:rPr lang="pt-PT" altLang="pt-PT" sz="1600" dirty="0">
                <a:latin typeface="+mj-lt"/>
              </a:rPr>
              <a:t>profissional, funcional e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responsivo (compatível com vários dispositivos – computador, </a:t>
            </a:r>
            <a:r>
              <a:rPr lang="pt-PT" altLang="pt-PT" sz="1600" dirty="0" err="1">
                <a:latin typeface="+mj-lt"/>
              </a:rPr>
              <a:t>ipads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/</a:t>
            </a:r>
            <a:r>
              <a:rPr lang="pt-PT" altLang="pt-PT" sz="1600" dirty="0">
                <a:latin typeface="+mj-lt"/>
              </a:rPr>
              <a:t>tablets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e telemóvel).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pt-PT" altLang="pt-PT" sz="1600" b="1" i="1" dirty="0">
                <a:latin typeface="+mj-lt"/>
              </a:rPr>
              <a:t>Exemplo 1</a:t>
            </a:r>
            <a:r>
              <a:rPr lang="pt-PT" altLang="pt-PT" sz="1600" dirty="0">
                <a:latin typeface="+mj-lt"/>
              </a:rPr>
              <a:t>: clique aqui - </a:t>
            </a:r>
            <a:r>
              <a:rPr lang="pt-PT" sz="1600" dirty="0">
                <a:ea typeface="+mn-lt"/>
                <a:cs typeface="+mn-lt"/>
                <a:hlinkClick r:id="rId2"/>
              </a:rPr>
              <a:t>https://gatopretoff.raphaff.eu/temas/Koppee-1.0.0/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pt-PT" altLang="pt-PT" sz="1600" b="1" i="1" dirty="0">
                <a:latin typeface="+mj-lt"/>
              </a:rPr>
              <a:t>Exemplo 2</a:t>
            </a:r>
            <a:r>
              <a:rPr lang="pt-PT" altLang="pt-PT" sz="1600" dirty="0">
                <a:latin typeface="+mj-lt"/>
              </a:rPr>
              <a:t>: clique aqui - </a:t>
            </a:r>
            <a:r>
              <a:rPr lang="pt-PT" sz="1600" dirty="0">
                <a:ea typeface="+mn-lt"/>
                <a:cs typeface="+mn-lt"/>
                <a:hlinkClick r:id="rId3"/>
              </a:rPr>
              <a:t>https://gatopretoff.raphaff.eu/temas/restoran-1.0.0/</a:t>
            </a:r>
            <a:endParaRPr lang="en-US" sz="1600">
              <a:latin typeface="Calibri"/>
              <a:ea typeface="Calibri"/>
              <a:cs typeface="Calibri"/>
            </a:endParaRPr>
          </a:p>
          <a:p>
            <a:pPr lvl="1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pt-PT" sz="1600" b="1" i="1" dirty="0" err="1">
                <a:latin typeface="Calibri Light"/>
                <a:ea typeface="Calibri Light"/>
                <a:cs typeface="Calibri Light"/>
              </a:rPr>
              <a:t>Fonts</a:t>
            </a:r>
            <a:r>
              <a:rPr lang="pt-PT" sz="1600" b="1" i="1" dirty="0">
                <a:latin typeface="Calibri Light"/>
                <a:ea typeface="Calibri Light"/>
                <a:cs typeface="Calibri Light"/>
              </a:rPr>
              <a:t>: </a:t>
            </a:r>
            <a:r>
              <a:rPr lang="pt-PT" sz="1600" dirty="0">
                <a:latin typeface="Calibri Light"/>
                <a:ea typeface="Calibri Light"/>
                <a:cs typeface="Calibri Light"/>
              </a:rPr>
              <a:t>clique aqui - </a:t>
            </a:r>
            <a:r>
              <a:rPr lang="pt-PT" sz="1600" dirty="0">
                <a:ea typeface="+mn-lt"/>
                <a:cs typeface="+mn-lt"/>
                <a:hlinkClick r:id="rId4"/>
              </a:rPr>
              <a:t>https://fonts.google.com/?query=cat</a:t>
            </a:r>
            <a:endParaRPr lang="en-US" sz="1600">
              <a:latin typeface="Calibri"/>
              <a:ea typeface="Calibri"/>
              <a:cs typeface="Calibri"/>
            </a:endParaRPr>
          </a:p>
          <a:p>
            <a:pPr lvl="1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pt-PT" sz="1600" dirty="0"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Logo e Identidade Visual: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Já tem logotipo para utilizar ou será necessário criar? Se sim, pode enviar. </a:t>
            </a:r>
            <a:r>
              <a:rPr kumimoji="0" lang="pt-PT" altLang="pt-PT" sz="1600" b="0" i="1" u="sng" strike="noStrike" cap="none" normalizeH="0" baseline="0" dirty="0">
                <a:ln>
                  <a:noFill/>
                </a:ln>
                <a:effectLst/>
                <a:latin typeface="+mj-lt"/>
              </a:rPr>
              <a:t>Se não, qual o design pretendido, cores e tipo de letra a usar.</a:t>
            </a:r>
            <a:endParaRPr lang="pt-PT" altLang="pt-PT" sz="1600" b="0" i="1" u="sng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1600" i="1" u="sng" dirty="0"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Estrutura e Conteúdo do Site:</a:t>
            </a:r>
            <a:endParaRPr lang="pt-PT" altLang="pt-PT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lt"/>
              <a:ea typeface="Calibri Light"/>
              <a:cs typeface="Calibri Light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1600" b="1" dirty="0">
                <a:latin typeface="+mj-lt"/>
              </a:rPr>
              <a:t>Entrada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– página de abertura</a:t>
            </a:r>
            <a:r>
              <a:rPr lang="pt-PT" altLang="pt-PT" sz="1600" dirty="0">
                <a:latin typeface="+mj-lt"/>
              </a:rPr>
              <a:t> /aterragem 1º contato 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com </a:t>
            </a:r>
            <a:r>
              <a:rPr lang="pt-PT" altLang="pt-PT" sz="1600" dirty="0">
                <a:latin typeface="+mj-lt"/>
              </a:rPr>
              <a:t>o gato preto digital o que pôr e o que não pôr, o que dizer e  não dizer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(alguma imagem apelativa</a:t>
            </a:r>
            <a:r>
              <a:rPr lang="pt-PT" altLang="pt-PT" sz="1600" dirty="0">
                <a:latin typeface="+mj-lt"/>
              </a:rPr>
              <a:t>???)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lang="pt-PT" altLang="pt-PT" sz="1600" dirty="0">
                <a:latin typeface="+mj-lt"/>
              </a:rPr>
              <a:t>quais botões e ações?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CTA (</a:t>
            </a:r>
            <a:r>
              <a:rPr kumimoji="0" lang="pt-PT" altLang="pt-PT" sz="16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call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to </a:t>
            </a:r>
            <a:r>
              <a:rPr kumimoji="0" lang="pt-PT" altLang="pt-PT" sz="1600" b="0" i="0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action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)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1600" b="1" dirty="0">
                <a:latin typeface="+mj-lt"/>
              </a:rPr>
              <a:t>História</a:t>
            </a: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– </a:t>
            </a:r>
            <a:r>
              <a:rPr lang="pt-PT" altLang="pt-PT" sz="1600" dirty="0">
                <a:latin typeface="+mj-lt"/>
              </a:rPr>
              <a:t>Texto dedicado a dar a conhecer o nascimento e todo o tempo decorrido até a atualidade 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(</a:t>
            </a:r>
            <a:r>
              <a:rPr lang="pt-PT" altLang="pt-PT" sz="1600" dirty="0">
                <a:latin typeface="+mj-lt"/>
              </a:rPr>
              <a:t>História de origem, momentos históricos, mudanças/alterações equipa, espaço, valores e princípios, missão  - paixão pela cozinha, o prazer de saborear o nosso prato)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1600" b="1" dirty="0">
                <a:latin typeface="+mj-lt"/>
              </a:rPr>
              <a:t>Menu &amp; Gastronomia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– nome e descrição detalhada dos</a:t>
            </a:r>
            <a:r>
              <a:rPr lang="pt-PT" altLang="pt-PT" sz="1600" dirty="0">
                <a:latin typeface="+mj-lt"/>
              </a:rPr>
              <a:t> menus disponíveis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(</a:t>
            </a:r>
            <a:r>
              <a:rPr lang="pt-PT" altLang="pt-PT" sz="1600" dirty="0">
                <a:latin typeface="+mj-lt"/>
              </a:rPr>
              <a:t> Especialidades, Inovações, Vegan, Carne, Peixe, Saladas, Petiscos, etc.).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Blog/Artigos 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– imagem, títulos e respetivos textos de descrição</a:t>
            </a:r>
            <a:r>
              <a:rPr lang="pt-PT" altLang="pt-PT" sz="1600" dirty="0">
                <a:latin typeface="+mj-lt"/>
              </a:rPr>
              <a:t> 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(Nota: posteriormente, serão publicados pelo propriet</a:t>
            </a:r>
            <a:r>
              <a:rPr lang="pt-PT" altLang="pt-PT" sz="1600" dirty="0">
                <a:latin typeface="+mj-lt"/>
              </a:rPr>
              <a:t>ário do site)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1600" b="1" dirty="0">
                <a:latin typeface="+mj-lt"/>
              </a:rPr>
              <a:t>Testemunhos &amp; Redes Sociais</a:t>
            </a:r>
            <a:r>
              <a:rPr lang="pt-PT" altLang="pt-PT" sz="1600" dirty="0">
                <a:latin typeface="+mj-lt"/>
              </a:rPr>
              <a:t>– onde pretende que estejam visíveis os testemunhos  ?- numa página de entrada ou página específica?</a:t>
            </a:r>
            <a:endParaRPr lang="pt-PT" altLang="pt-PT" sz="1600" dirty="0">
              <a:latin typeface="+mj-lt"/>
              <a:ea typeface="Calibri Light"/>
              <a:cs typeface="Calibri Light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1600" b="1" dirty="0">
                <a:latin typeface="+mj-lt"/>
              </a:rPr>
              <a:t>Reservas/Encomendas/Take </a:t>
            </a:r>
            <a:r>
              <a:rPr lang="pt-PT" altLang="pt-PT" sz="1600" b="1" dirty="0" err="1">
                <a:latin typeface="+mj-lt"/>
              </a:rPr>
              <a:t>away</a:t>
            </a:r>
            <a:r>
              <a:rPr lang="pt-PT" altLang="pt-PT" sz="1600" b="1" dirty="0">
                <a:latin typeface="+mj-lt"/>
              </a:rPr>
              <a:t> </a:t>
            </a:r>
            <a:r>
              <a:rPr lang="pt-PT" altLang="pt-PT" sz="1600" dirty="0">
                <a:latin typeface="+mj-lt"/>
              </a:rPr>
              <a:t>– página individual dedicada a esta função ( Formulário de reserva (E-mail),  calendário de eventos;  Pretende hiperligação para o WhatsApp? Botão para chamar número de telefone?)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Contato </a:t>
            </a:r>
            <a:r>
              <a:rPr lang="pt-PT" altLang="pt-PT" sz="1600" b="1" dirty="0">
                <a:latin typeface="+mj-lt"/>
              </a:rPr>
              <a:t>&amp; Localização &amp; Direções</a:t>
            </a:r>
            <a:r>
              <a:rPr lang="pt-PT" altLang="pt-PT" sz="1600" dirty="0">
                <a:latin typeface="+mj-lt"/>
              </a:rPr>
              <a:t> 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– formulário de contacto, mapa do localização</a:t>
            </a:r>
            <a:r>
              <a:rPr lang="pt-PT" altLang="pt-PT" sz="1600" dirty="0">
                <a:latin typeface="+mj-lt"/>
              </a:rPr>
              <a:t> com opção de direção para ativar GPS.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58DAEF-2B96-70E6-B091-2A51EF4F43B3}"/>
              </a:ext>
            </a:extLst>
          </p:cNvPr>
          <p:cNvCxnSpPr/>
          <p:nvPr/>
        </p:nvCxnSpPr>
        <p:spPr>
          <a:xfrm>
            <a:off x="88713" y="274889"/>
            <a:ext cx="203661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2360E195-7AF2-D4DC-3537-58C9D3DF5D38}"/>
                  </a:ext>
                </a:extLst>
              </p14:cNvPr>
              <p14:cNvContentPartPr/>
              <p14:nvPr/>
            </p14:nvContentPartPr>
            <p14:xfrm>
              <a:off x="3616740" y="1938130"/>
              <a:ext cx="13804" cy="13804"/>
            </p14:xfrm>
          </p:contentPart>
        </mc:Choice>
        <mc:Fallback xmlns=""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2360E195-7AF2-D4DC-3537-58C9D3DF5D3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40344" y="1261734"/>
                <a:ext cx="1380400" cy="138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6818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1E7240D-39CA-B6B3-11CF-552B6B630D75}"/>
              </a:ext>
            </a:extLst>
          </p:cNvPr>
          <p:cNvSpPr txBox="1"/>
          <p:nvPr/>
        </p:nvSpPr>
        <p:spPr>
          <a:xfrm>
            <a:off x="176696" y="104913"/>
            <a:ext cx="6096000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pt-PT" sz="1600" b="1" baseline="0">
                <a:latin typeface="Calibri Light"/>
                <a:ea typeface="Segoe UI"/>
                <a:cs typeface="Segoe UI"/>
              </a:rPr>
              <a:t>5. Funcionalidades Adicionais </a:t>
            </a:r>
            <a:r>
              <a:rPr lang="en-US" sz="1600">
                <a:latin typeface="Calibri Light"/>
                <a:ea typeface="Segoe UI"/>
                <a:cs typeface="Segoe UI"/>
              </a:rPr>
              <a:t>​</a:t>
            </a:r>
          </a:p>
          <a:p>
            <a:pPr marL="228600" lvl="0" indent="-228600" rtl="0">
              <a:buFont typeface=""/>
              <a:buChar char="•"/>
            </a:pPr>
            <a:r>
              <a:rPr lang="pt-PT" sz="1600" b="1" baseline="0">
                <a:latin typeface="Calibri Light"/>
                <a:ea typeface="Arial"/>
                <a:cs typeface="Arial"/>
              </a:rPr>
              <a:t>SEO (Search Engine Optimization):</a:t>
            </a:r>
            <a:r>
              <a:rPr lang="pt-PT" sz="1600" baseline="0">
                <a:latin typeface="Calibri Light"/>
                <a:ea typeface="Arial"/>
                <a:cs typeface="Arial"/>
              </a:rPr>
              <a:t> Otimização para motores de busca. (Vantagem: melhor posição no sistema de busca. maior alcance e nº de visitas)</a:t>
            </a:r>
            <a:r>
              <a:rPr lang="pt-PT" sz="1600">
                <a:latin typeface="Calibri Light"/>
                <a:ea typeface="Arial"/>
                <a:cs typeface="Arial"/>
              </a:rPr>
              <a:t>​</a:t>
            </a:r>
          </a:p>
          <a:p>
            <a:pPr marL="228600" lvl="0" indent="-228600" rtl="0">
              <a:buFont typeface=""/>
              <a:buChar char="•"/>
            </a:pPr>
            <a:r>
              <a:rPr lang="pt-PT" sz="1600" b="1" baseline="0">
                <a:latin typeface="Calibri Light"/>
                <a:ea typeface="Arial"/>
                <a:cs typeface="Arial"/>
              </a:rPr>
              <a:t>Segurança de dados:</a:t>
            </a:r>
            <a:r>
              <a:rPr lang="pt-PT" sz="1600" baseline="0">
                <a:latin typeface="Calibri Light"/>
                <a:ea typeface="Arial"/>
                <a:cs typeface="Arial"/>
              </a:rPr>
              <a:t> Não é pertinente ( não vamos guardar nenhuma informação do visitante )</a:t>
            </a:r>
            <a:r>
              <a:rPr lang="pt-PT" sz="1600">
                <a:latin typeface="Calibri Light"/>
                <a:ea typeface="Arial"/>
                <a:cs typeface="Arial"/>
              </a:rPr>
              <a:t>​</a:t>
            </a:r>
          </a:p>
          <a:p>
            <a:pPr marL="228600" lvl="0" indent="-228600" rtl="0">
              <a:buFont typeface=""/>
              <a:buChar char="•"/>
            </a:pPr>
            <a:r>
              <a:rPr lang="pt-PT" sz="1600" b="1" baseline="0">
                <a:latin typeface="Calibri Light"/>
                <a:ea typeface="Arial"/>
                <a:cs typeface="Arial"/>
              </a:rPr>
              <a:t>Formulários:</a:t>
            </a:r>
            <a:r>
              <a:rPr lang="pt-PT" sz="1600" baseline="0">
                <a:latin typeface="Calibri Light"/>
                <a:ea typeface="Arial"/>
                <a:cs typeface="Arial"/>
              </a:rPr>
              <a:t> Formulários de contato + Formulário de Reserva</a:t>
            </a:r>
            <a:r>
              <a:rPr lang="pt-PT" sz="1600">
                <a:latin typeface="Calibri Light"/>
                <a:ea typeface="Arial"/>
                <a:cs typeface="Arial"/>
              </a:rPr>
              <a:t>​</a:t>
            </a:r>
          </a:p>
          <a:p>
            <a:pPr marL="228600" lvl="0" indent="-228600" rtl="0">
              <a:buFont typeface=""/>
              <a:buChar char="•"/>
            </a:pPr>
            <a:r>
              <a:rPr lang="pt-PT" sz="1600" b="1" baseline="0">
                <a:latin typeface="Calibri Light"/>
                <a:ea typeface="Arial"/>
                <a:cs typeface="Arial"/>
              </a:rPr>
              <a:t>Integração com Redes Sociais:</a:t>
            </a:r>
            <a:r>
              <a:rPr lang="pt-PT" sz="1600" baseline="0">
                <a:latin typeface="Calibri Light"/>
                <a:ea typeface="Arial"/>
                <a:cs typeface="Arial"/>
              </a:rPr>
              <a:t> Links para as redes sociais. (Vantagem: melhor acesso e rapidez para dar a conhecer o GATO e maior influência e agilidade na comunicação e interação com o público-alvo)</a:t>
            </a:r>
            <a:r>
              <a:rPr lang="pt-PT" sz="1600">
                <a:latin typeface="Calibri Light"/>
                <a:ea typeface="Arial"/>
                <a:cs typeface="Arial"/>
              </a:rPr>
              <a:t>​</a:t>
            </a:r>
          </a:p>
          <a:p>
            <a:pPr rtl="0"/>
            <a:r>
              <a:rPr lang="pt-PT" sz="1600">
                <a:latin typeface="Arial"/>
                <a:ea typeface="Segoe UI"/>
                <a:cs typeface="Segoe UI"/>
              </a:rPr>
              <a:t>​</a:t>
            </a:r>
          </a:p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5486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7E9DA7-BAC7-2CA3-C586-5B826DC31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13" y="274889"/>
            <a:ext cx="12014574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6. Desenvolvimento do Website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Implementação da fase 4 e 5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1600" dirty="0">
                <a:latin typeface="+mj-lt"/>
              </a:rPr>
              <a:t>Nesta fase, acontece a produção do Website e efetuam-se ajustes, sendo necessária uma colaboração estreita e frequente entre o cliente e quem desenvolve o website após as várias alterações, sempre acompanhando o progresso do trabalho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1600" dirty="0">
                <a:latin typeface="+mj-lt"/>
              </a:rPr>
              <a:t>Define-se o tempo estimado e data prevista para entrega do projeto</a:t>
            </a:r>
            <a:endParaRPr kumimoji="0" lang="pt-PT" altLang="pt-P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altLang="pt-PT" sz="1600" b="1" dirty="0">
                <a:latin typeface="+mj-lt"/>
              </a:rPr>
              <a:t>7</a:t>
            </a: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 Testes, Migração e Lançamento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Testes de Usabilidade: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Verificar a navegabilidade e a responsividade do site.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Correção de Erros: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Corrigir quaisquer erros ortográficos e outros problemas detetados durante o teste piloto.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Migração do Site para o </a:t>
            </a:r>
            <a:r>
              <a:rPr lang="pt-PT" altLang="pt-PT" sz="1600" b="1" dirty="0">
                <a:latin typeface="+mj-lt"/>
              </a:rPr>
              <a:t>Alojamento Final com Domínio</a:t>
            </a: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final</a:t>
            </a:r>
            <a:r>
              <a:rPr lang="pt-PT" altLang="pt-PT" sz="1600" b="1" dirty="0">
                <a:latin typeface="+mj-lt"/>
              </a:rPr>
              <a:t> ( Oficial )</a:t>
            </a:r>
            <a:endParaRPr lang="pt-PT" altLang="pt-PT" sz="1600" b="1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Lançamento: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Publicar o site e fazer a divulgação nas redes sociais e junto de contatos profissionais.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Indexação: </a:t>
            </a:r>
            <a:r>
              <a:rPr kumimoji="0" lang="pt-PT" altLang="pt-PT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verificar indexação nos motores de busca - Google, Bing, MSN, Yahoo, </a:t>
            </a:r>
            <a:r>
              <a:rPr kumimoji="0" lang="pt-PT" altLang="pt-PT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Baido</a:t>
            </a:r>
            <a:endParaRPr kumimoji="0" lang="pt-PT" altLang="pt-PT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altLang="pt-PT" sz="1600" b="1" dirty="0">
                <a:latin typeface="+mj-lt"/>
              </a:rPr>
              <a:t>8</a:t>
            </a: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 Manutenção e Atualizações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Atualizações Regulares: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Mantenha o CMS, temas e plugins atualizados.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Monitorização de Desempenho: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Uso da ferramenta Google </a:t>
            </a:r>
            <a:r>
              <a:rPr lang="pt-PT" altLang="pt-PT" sz="1600" dirty="0">
                <a:latin typeface="+mj-lt"/>
              </a:rPr>
              <a:t>Analítico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 para monitorizar o tráfego do site e o comportamento dos usuários.</a:t>
            </a:r>
            <a:endParaRPr lang="pt-PT" altLang="pt-PT" sz="1600" b="0" i="0" u="none" strike="noStrike" cap="none" normalizeH="0" baseline="0" dirty="0">
              <a:ln>
                <a:noFill/>
              </a:ln>
              <a:effectLst/>
              <a:latin typeface="+mj-lt"/>
              <a:ea typeface="Calibri Light"/>
              <a:cs typeface="Calibri 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Criação de Conteúdo: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Publicar regularmente novos artigos e atualizar informações relevantes.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altLang="pt-PT" sz="1600" b="1" dirty="0">
                <a:latin typeface="+mj-lt"/>
              </a:rPr>
              <a:t>9</a:t>
            </a: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 Marketing e Crescimento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SEO e Conteúdo: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Continuar a otimizar o site para SEO e produza conteúdo valioso.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Redes Sociais: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Manter uma presença ativa nas redes sociais para atrair novos visitantes.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Publicidade: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Considerar uma campanha paga no Google </a:t>
            </a:r>
            <a:r>
              <a:rPr kumimoji="0" lang="pt-PT" altLang="pt-P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Ads</a:t>
            </a:r>
            <a:r>
              <a:rPr kumimoji="0" lang="pt-PT" altLang="pt-P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ou nas redes sociais (Facebook/Instagram) para aumentar a visibilidade.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EA583C2-0B6E-F8E5-FDB7-C3769510AFE7}"/>
              </a:ext>
            </a:extLst>
          </p:cNvPr>
          <p:cNvCxnSpPr/>
          <p:nvPr/>
        </p:nvCxnSpPr>
        <p:spPr>
          <a:xfrm>
            <a:off x="88713" y="274889"/>
            <a:ext cx="203661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341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mputer&#10;&#10;Description automatically generated">
            <a:extLst>
              <a:ext uri="{FF2B5EF4-FFF2-40B4-BE49-F238E27FC236}">
                <a16:creationId xmlns:a16="http://schemas.microsoft.com/office/drawing/2014/main" id="{5EB63C5B-2170-5892-6AF1-EF59F66EA3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9" b="568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F7E9DA7-BAC7-2CA3-C586-5B826DC31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90" y="990040"/>
            <a:ext cx="6248400" cy="1843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PT" altLang="pt-PT" sz="4000" b="1" dirty="0">
                <a:latin typeface="+mj-lt"/>
              </a:rPr>
              <a:t>Obrigado.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altLang="pt-PT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raphaff@gmail.com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0D7255E-1E81-2130-F319-E25C99D3B661}"/>
              </a:ext>
            </a:extLst>
          </p:cNvPr>
          <p:cNvCxnSpPr/>
          <p:nvPr/>
        </p:nvCxnSpPr>
        <p:spPr>
          <a:xfrm>
            <a:off x="429490" y="900545"/>
            <a:ext cx="203661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206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948</Words>
  <Application>Microsoft Office PowerPoint</Application>
  <PresentationFormat>Widescreen</PresentationFormat>
  <Paragraphs>83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Office Theme</vt:lpstr>
      <vt:lpstr>Website  Restaurante Gato Preto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 Nicole Gonçalves</dc:title>
  <dc:creator>SANDY ANTUNES</dc:creator>
  <cp:lastModifiedBy>SANDY ANTUNES</cp:lastModifiedBy>
  <cp:revision>250</cp:revision>
  <dcterms:created xsi:type="dcterms:W3CDTF">2024-07-06T16:08:05Z</dcterms:created>
  <dcterms:modified xsi:type="dcterms:W3CDTF">2026-02-05T22:59:55Z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811530c-902c-4b75-8616-d6c82cd1332a_Enabled">
    <vt:lpwstr>true</vt:lpwstr>
  </property>
  <property fmtid="{D5CDD505-2E9C-101B-9397-08002B2CF9AE}" pid="3" name="MSIP_Label_9811530c-902c-4b75-8616-d6c82cd1332a_SetDate">
    <vt:lpwstr>2024-07-06T17:13:12Z</vt:lpwstr>
  </property>
  <property fmtid="{D5CDD505-2E9C-101B-9397-08002B2CF9AE}" pid="4" name="MSIP_Label_9811530c-902c-4b75-8616-d6c82cd1332a_Method">
    <vt:lpwstr>Standard</vt:lpwstr>
  </property>
  <property fmtid="{D5CDD505-2E9C-101B-9397-08002B2CF9AE}" pid="5" name="MSIP_Label_9811530c-902c-4b75-8616-d6c82cd1332a_Name">
    <vt:lpwstr>9811530c-902c-4b75-8616-d6c82cd1332a</vt:lpwstr>
  </property>
  <property fmtid="{D5CDD505-2E9C-101B-9397-08002B2CF9AE}" pid="6" name="MSIP_Label_9811530c-902c-4b75-8616-d6c82cd1332a_SiteId">
    <vt:lpwstr>bf86fbdb-f8c2-440e-923c-05a60dc2bc9b</vt:lpwstr>
  </property>
  <property fmtid="{D5CDD505-2E9C-101B-9397-08002B2CF9AE}" pid="7" name="MSIP_Label_9811530c-902c-4b75-8616-d6c82cd1332a_ActionId">
    <vt:lpwstr>db2af4f6-5e94-48f6-a545-e71973adc96c</vt:lpwstr>
  </property>
  <property fmtid="{D5CDD505-2E9C-101B-9397-08002B2CF9AE}" pid="8" name="MSIP_Label_9811530c-902c-4b75-8616-d6c82cd1332a_ContentBits">
    <vt:lpwstr>0</vt:lpwstr>
  </property>
</Properties>
</file>